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  <p:sldMasterId id="2147483852" r:id="rId3"/>
  </p:sldMasterIdLst>
  <p:notesMasterIdLst>
    <p:notesMasterId r:id="rId19"/>
  </p:notesMasterIdLst>
  <p:handoutMasterIdLst>
    <p:handoutMasterId r:id="rId20"/>
  </p:handoutMasterIdLst>
  <p:sldIdLst>
    <p:sldId id="257" r:id="rId4"/>
    <p:sldId id="354" r:id="rId5"/>
    <p:sldId id="327" r:id="rId6"/>
    <p:sldId id="351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70" r:id="rId17"/>
    <p:sldId id="3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990099"/>
    <a:srgbClr val="FFFFCC"/>
    <a:srgbClr val="FFFF99"/>
    <a:srgbClr val="D7E9FD"/>
    <a:srgbClr val="9FCBFB"/>
    <a:srgbClr val="F0EB90"/>
    <a:srgbClr val="479BF7"/>
    <a:srgbClr val="E8AAA0"/>
    <a:srgbClr val="CF5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11" autoAdjust="0"/>
    <p:restoredTop sz="94660"/>
  </p:normalViewPr>
  <p:slideViewPr>
    <p:cSldViewPr snapToGrid="0">
      <p:cViewPr varScale="1">
        <p:scale>
          <a:sx n="73" d="100"/>
          <a:sy n="73" d="100"/>
        </p:scale>
        <p:origin x="9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2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ictportalcorreo-my.sharepoint.com/personal/ana_aguilar_ict_go_cr/Documents/2022/calidad%202021/Autoevaluacion%20de%20la%20calidad/Autoevaluacion%20de%20la%20calidad/Encuestas/RESULTADOS%20ENCUESTAS%202020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22283677482794E-2"/>
          <c:y val="7.2466860342631792E-2"/>
          <c:w val="0.86187205892681551"/>
          <c:h val="0.565430684859530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'PERSONAL AG'!$B$30</c:f>
              <c:strCache>
                <c:ptCount val="1"/>
                <c:pt idx="0">
                  <c:v>Ambiente laboral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4.6444123331211449E-3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tx2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82B-4FED-8D14-2FC1791A5E2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 i="0" baseline="0">
                    <a:solidFill>
                      <a:schemeClr val="tx2"/>
                    </a:solidFill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'PERSONAL AG'!$C$28:$F$28</c:f>
              <c:strCache>
                <c:ptCount val="4"/>
                <c:pt idx="0">
                  <c:v>De acuerdo</c:v>
                </c:pt>
                <c:pt idx="1">
                  <c:v>Parcialmente de acuerdo</c:v>
                </c:pt>
                <c:pt idx="2">
                  <c:v>En desacuerdo</c:v>
                </c:pt>
                <c:pt idx="3">
                  <c:v>No sabe /
No responde</c:v>
                </c:pt>
              </c:strCache>
            </c:strRef>
          </c:cat>
          <c:val>
            <c:numRef>
              <c:f>'PERSONAL AG'!$C$30:$F$30</c:f>
              <c:numCache>
                <c:formatCode>0%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2B-4FED-8D14-2FC1791A5E2D}"/>
            </c:ext>
          </c:extLst>
        </c:ser>
        <c:ser>
          <c:idx val="1"/>
          <c:order val="1"/>
          <c:tx>
            <c:strRef>
              <c:f>'PERSONAL AG'!$B$31</c:f>
              <c:strCache>
                <c:ptCount val="1"/>
                <c:pt idx="0">
                  <c:v>Administración de la auditoría interna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925497774948605E-3"/>
                  <c:y val="1.3810958070873777E-2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accent2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82B-4FED-8D14-2FC1791A5E2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 i="0" baseline="0">
                    <a:solidFill>
                      <a:schemeClr val="accent2"/>
                    </a:solidFill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'PERSONAL AG'!$C$28:$F$28</c:f>
              <c:strCache>
                <c:ptCount val="4"/>
                <c:pt idx="0">
                  <c:v>De acuerdo</c:v>
                </c:pt>
                <c:pt idx="1">
                  <c:v>Parcialmente de acuerdo</c:v>
                </c:pt>
                <c:pt idx="2">
                  <c:v>En desacuerdo</c:v>
                </c:pt>
                <c:pt idx="3">
                  <c:v>No sabe /
No responde</c:v>
                </c:pt>
              </c:strCache>
            </c:strRef>
          </c:cat>
          <c:val>
            <c:numRef>
              <c:f>'PERSONAL AG'!$C$31:$F$31</c:f>
              <c:numCache>
                <c:formatCode>0%</c:formatCode>
                <c:ptCount val="4"/>
                <c:pt idx="0">
                  <c:v>0.97142857142857153</c:v>
                </c:pt>
                <c:pt idx="1">
                  <c:v>2.8571428571428571E-2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82B-4FED-8D14-2FC1791A5E2D}"/>
            </c:ext>
          </c:extLst>
        </c:ser>
        <c:ser>
          <c:idx val="2"/>
          <c:order val="2"/>
          <c:tx>
            <c:strRef>
              <c:f>'PERSONAL AG'!$B$32</c:f>
              <c:strCache>
                <c:ptCount val="1"/>
                <c:pt idx="0">
                  <c:v>Desarrollo del trabajo de la auditoría interna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0009163039672023E-3"/>
                  <c:y val="2.7106552634900494E-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accent3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82B-4FED-8D14-2FC1791A5E2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 i="0" baseline="0">
                    <a:solidFill>
                      <a:schemeClr val="accent3"/>
                    </a:solidFill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'PERSONAL AG'!$C$28:$F$28</c:f>
              <c:strCache>
                <c:ptCount val="4"/>
                <c:pt idx="0">
                  <c:v>De acuerdo</c:v>
                </c:pt>
                <c:pt idx="1">
                  <c:v>Parcialmente de acuerdo</c:v>
                </c:pt>
                <c:pt idx="2">
                  <c:v>En desacuerdo</c:v>
                </c:pt>
                <c:pt idx="3">
                  <c:v>No sabe /
No responde</c:v>
                </c:pt>
              </c:strCache>
            </c:strRef>
          </c:cat>
          <c:val>
            <c:numRef>
              <c:f>'PERSONAL AG'!$C$32:$F$32</c:f>
              <c:numCache>
                <c:formatCode>0%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2B-4FED-8D14-2FC1791A5E2D}"/>
            </c:ext>
          </c:extLst>
        </c:ser>
        <c:ser>
          <c:idx val="3"/>
          <c:order val="3"/>
          <c:tx>
            <c:strRef>
              <c:f>'PERSONAL AG'!$B$33</c:f>
              <c:strCache>
                <c:ptCount val="1"/>
                <c:pt idx="0">
                  <c:v>Relación de la auditoría interna con el jerarca y la administración activa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3685394864776797E-3"/>
                  <c:y val="-4.8723289347551799E-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accent4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82B-4FED-8D14-2FC1791A5E2D}"/>
                </c:ext>
              </c:extLst>
            </c:dLbl>
            <c:dLbl>
              <c:idx val="1"/>
              <c:layout>
                <c:manualLayout>
                  <c:x val="6.272268554074552E-3"/>
                  <c:y val="3.528731678912397E-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accent4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82B-4FED-8D14-2FC1791A5E2D}"/>
                </c:ext>
              </c:extLst>
            </c:dLbl>
            <c:dLbl>
              <c:idx val="3"/>
              <c:layout>
                <c:manualLayout>
                  <c:x val="3.4472493337090776E-3"/>
                  <c:y val="-3.5170013030101552E-3"/>
                </c:manualLayout>
              </c:layout>
              <c:spPr/>
              <c:txPr>
                <a:bodyPr/>
                <a:lstStyle/>
                <a:p>
                  <a:pPr>
                    <a:defRPr b="1" i="0" baseline="0">
                      <a:solidFill>
                        <a:schemeClr val="accent4"/>
                      </a:solidFill>
                    </a:defRPr>
                  </a:pPr>
                  <a:endParaRPr lang="es-C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82B-4FED-8D14-2FC1791A5E2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b="1" i="0" baseline="0">
                    <a:solidFill>
                      <a:schemeClr val="accent4"/>
                    </a:solidFill>
                  </a:defRPr>
                </a:pPr>
                <a:endParaRPr lang="es-C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'PERSONAL AG'!$C$28:$F$28</c:f>
              <c:strCache>
                <c:ptCount val="4"/>
                <c:pt idx="0">
                  <c:v>De acuerdo</c:v>
                </c:pt>
                <c:pt idx="1">
                  <c:v>Parcialmente de acuerdo</c:v>
                </c:pt>
                <c:pt idx="2">
                  <c:v>En desacuerdo</c:v>
                </c:pt>
                <c:pt idx="3">
                  <c:v>No sabe /
No responde</c:v>
                </c:pt>
              </c:strCache>
            </c:strRef>
          </c:cat>
          <c:val>
            <c:numRef>
              <c:f>'PERSONAL AG'!$C$33:$F$33</c:f>
              <c:numCache>
                <c:formatCode>0%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82B-4FED-8D14-2FC1791A5E2D}"/>
            </c:ext>
          </c:extLst>
        </c:ser>
        <c:ser>
          <c:idx val="4"/>
          <c:order val="4"/>
          <c:tx>
            <c:strRef>
              <c:f>'PERSONAL AG'!$B$34</c:f>
              <c:strCache>
                <c:ptCount val="1"/>
                <c:pt idx="0">
                  <c:v>Personal de la auditoría interna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'PERSONAL AG'!$C$28:$F$28</c:f>
              <c:strCache>
                <c:ptCount val="4"/>
                <c:pt idx="0">
                  <c:v>De acuerdo</c:v>
                </c:pt>
                <c:pt idx="1">
                  <c:v>Parcialmente de acuerdo</c:v>
                </c:pt>
                <c:pt idx="2">
                  <c:v>En desacuerdo</c:v>
                </c:pt>
                <c:pt idx="3">
                  <c:v>No sabe /
No responde</c:v>
                </c:pt>
              </c:strCache>
            </c:strRef>
          </c:cat>
          <c:val>
            <c:numRef>
              <c:f>'PERSONAL AG'!$C$34:$F$34</c:f>
              <c:numCache>
                <c:formatCode>0%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82B-4FED-8D14-2FC1791A5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1792767"/>
        <c:axId val="1"/>
      </c:barChart>
      <c:catAx>
        <c:axId val="12717927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 i="0" baseline="0">
                <a:latin typeface="Calibri" pitchFamily="34" charset="0"/>
              </a:defRPr>
            </a:pPr>
            <a:endParaRPr lang="es-CR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71792767"/>
        <c:crosses val="autoZero"/>
        <c:crossBetween val="between"/>
      </c:valAx>
      <c:spPr>
        <a:noFill/>
        <a:ln>
          <a:solidFill>
            <a:schemeClr val="tx1">
              <a:tint val="75000"/>
              <a:shade val="95000"/>
              <a:satMod val="105000"/>
            </a:schemeClr>
          </a:solidFill>
        </a:ln>
        <a:effectLst>
          <a:innerShdw blurRad="520700" dir="13500000">
            <a:schemeClr val="accent1">
              <a:lumMod val="20000"/>
              <a:lumOff val="80000"/>
              <a:alpha val="50000"/>
            </a:schemeClr>
          </a:innerShdw>
        </a:effectLst>
      </c:spPr>
    </c:plotArea>
    <c:legend>
      <c:legendPos val="r"/>
      <c:layout>
        <c:manualLayout>
          <c:xMode val="edge"/>
          <c:yMode val="edge"/>
          <c:x val="6.9426100171747371E-2"/>
          <c:y val="0.76852813959002786"/>
          <c:w val="0.64920759720396837"/>
          <c:h val="0.19720737996388213"/>
        </c:manualLayout>
      </c:layout>
      <c:overlay val="0"/>
      <c:txPr>
        <a:bodyPr/>
        <a:lstStyle/>
        <a:p>
          <a:pPr>
            <a:defRPr sz="1100" b="0" i="0" baseline="0">
              <a:latin typeface="Calibri" pitchFamily="34" charset="0"/>
            </a:defRPr>
          </a:pPr>
          <a:endParaRPr lang="es-CR"/>
        </a:p>
      </c:txPr>
    </c:legend>
    <c:plotVisOnly val="1"/>
    <c:dispBlanksAs val="gap"/>
    <c:showDLblsOverMax val="0"/>
  </c:chart>
  <c:spPr>
    <a:noFill/>
    <a:ln w="9525">
      <a:solidFill>
        <a:schemeClr val="tx1">
          <a:tint val="75000"/>
          <a:shade val="95000"/>
          <a:satMod val="105000"/>
        </a:schemeClr>
      </a:solidFill>
    </a:ln>
    <a:scene3d>
      <a:camera prst="orthographicFront"/>
      <a:lightRig rig="threePt" dir="t"/>
    </a:scene3d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6359D-1279-4BD1-9F35-3DBEDDBD504E}" type="datetimeFigureOut">
              <a:rPr lang="en-US"/>
              <a:t>5/4/2022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D66B3-9A53-4967-98FF-99DA59F46C2A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8236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A1645-B95C-4191-A60A-6FBD64967F89}" type="datetimeFigureOut">
              <a:rPr lang="en-US"/>
              <a:t>5/4/2022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9A4FA-EC4B-489F-B8C2-E2650B1498B1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267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79916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10419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81229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8184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75992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82885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00817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8413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84565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9423529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637830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649539040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846984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91737506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10541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9290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5/4/2022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5/4/2022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5/4/2022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5/4/2022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5/4/2022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5/4/2022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/>
              <a:t>5/4/2022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04169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870363" y="2054961"/>
            <a:ext cx="78852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sz="2800" b="1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R" sz="2800" b="1" dirty="0">
                <a:solidFill>
                  <a:schemeClr val="accent2">
                    <a:lumMod val="75000"/>
                  </a:schemeClr>
                </a:solidFill>
              </a:rPr>
              <a:t>Autoevaluación Anual de la Calidad de </a:t>
            </a:r>
            <a:r>
              <a:rPr lang="es-CR" sz="2800" b="1" dirty="0" smtClean="0">
                <a:solidFill>
                  <a:schemeClr val="accent2">
                    <a:lumMod val="75000"/>
                  </a:schemeClr>
                </a:solidFill>
              </a:rPr>
              <a:t>la Actividad </a:t>
            </a:r>
            <a:r>
              <a:rPr lang="es-CR" sz="2800" b="1" dirty="0">
                <a:solidFill>
                  <a:schemeClr val="accent2">
                    <a:lumMod val="75000"/>
                  </a:schemeClr>
                </a:solidFill>
              </a:rPr>
              <a:t>de </a:t>
            </a:r>
            <a:r>
              <a:rPr lang="es-CR" sz="2800" b="1" dirty="0" smtClean="0">
                <a:solidFill>
                  <a:schemeClr val="accent2">
                    <a:lumMod val="75000"/>
                  </a:schemeClr>
                </a:solidFill>
              </a:rPr>
              <a:t>la Auditoría </a:t>
            </a:r>
            <a:r>
              <a:rPr lang="es-CR" sz="2800" b="1" dirty="0">
                <a:solidFill>
                  <a:schemeClr val="accent2">
                    <a:lumMod val="75000"/>
                  </a:schemeClr>
                </a:solidFill>
              </a:rPr>
              <a:t>Interna Año </a:t>
            </a:r>
            <a:r>
              <a:rPr lang="es-CR" sz="2800" b="1" dirty="0" smtClean="0">
                <a:solidFill>
                  <a:schemeClr val="accent2">
                    <a:lumMod val="75000"/>
                  </a:schemeClr>
                </a:solidFill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306708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</a:t>
            </a:r>
            <a:r>
              <a:rPr lang="es-CR" dirty="0" smtClean="0"/>
              <a:t>Jefaturas Auditadas</a:t>
            </a:r>
            <a:endParaRPr lang="es-CR" dirty="0"/>
          </a:p>
        </p:txBody>
      </p:sp>
      <p:sp>
        <p:nvSpPr>
          <p:cNvPr id="3" name="Rectángulo 2"/>
          <p:cNvSpPr/>
          <p:nvPr/>
        </p:nvSpPr>
        <p:spPr>
          <a:xfrm>
            <a:off x="255622" y="1930400"/>
            <a:ext cx="94400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¿Cómo considera que es la comunicación entre la AI y su Unidad? </a:t>
            </a:r>
          </a:p>
          <a:p>
            <a:pPr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Buena directa, constructiva y fluida.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Comunicación respetuosa.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Formal como debe ser y con la claridad necesaria, es importante siempre copiar a la Jefatura de la Unidad al solicitar información.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Sobre las recomendaciones: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Considerar el impacto de las recomendaciones en la operatividad de la institución, se ha llegado a niveles de formalismo muy altos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Como una sugerencia en el tema discutir con tiempo la recomendación para discutir a lo interno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11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Jefaturas Auditadas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28691" y="1953128"/>
            <a:ext cx="103346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2.  ¿Qué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opinión tiene sobre los servicios de AI?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están haciendo las cosas bien y eso es gracias al gran apoyo que da la auditoría.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están viendo los resultados gracias a las recomendaciones de la auditoría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auditoría de ahora es diferente a la de antes que era de terror.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Muy positivos.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Recuerda a los funcionarios las leyes y sus repercusiones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opinión es favorable, el criterio de la Auditoria es muy respetable, ahora van más a lo concreto y se justifica lo recomendado de acuerdo a una norma.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Trabajo objetivo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Hacen el trabajo y son un apoyo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Los temas de contratación son particulares, si un auditor va a </a:t>
            </a: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hacer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un estudio se le puede dar orientación sobre los temas que va a analizar para que el auditor no se sienta perdido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22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Jefaturas Auditadas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04729" y="2518229"/>
            <a:ext cx="93418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3.  ¿En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qué forma la AI constituye un efectivo apoyo para el desempeño de las funciones que le corresponden a su unidad?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Nos ayudó en procesos propios de la Unidad.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Los planes de acción de las recomendaciones van orientadas a internalizar el control interno.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Señalamiento de opciones de mejora, según las mejores prácticas y los servicios de asesoría.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Han sido consejeros.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Mucha apertura.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1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Jefaturas Auditadas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677334" y="2374150"/>
            <a:ext cx="85966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5.  ¿Hay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alguna situación que desee comentar sobre la confidencialidad del equipo al realizar su trabajo?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ha manejado en buena forma el tema.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cumple la confidencialidad.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No tiene información de que se vean comprometidos.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Considera </a:t>
            </a: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cumple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cabalidad.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3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Resultados de revisión de los PT de auditoría 2021:</a:t>
            </a:r>
            <a:endParaRPr lang="es-CR" dirty="0"/>
          </a:p>
        </p:txBody>
      </p:sp>
      <p:sp>
        <p:nvSpPr>
          <p:cNvPr id="3" name="Rectángulo 2"/>
          <p:cNvSpPr/>
          <p:nvPr/>
        </p:nvSpPr>
        <p:spPr>
          <a:xfrm>
            <a:off x="1049381" y="2099271"/>
            <a:ext cx="8055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Para la verificación de la calidad se selecciona una muestra de 6 servicios de auditoría, realizados por la Auditoría Interna durante el periodo 2021, de los cuales se observaron las siguientes oportunidades de mejora: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observan algunos documentos pendientes de revisar.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 un caso no se documenta el servicio preventivo y de un estudio de cumplimiento, sin embargo, esto fue subsanado.</a:t>
            </a:r>
          </a:p>
        </p:txBody>
      </p:sp>
    </p:spTree>
    <p:extLst>
      <p:ext uri="{BB962C8B-B14F-4D97-AF65-F5344CB8AC3E}">
        <p14:creationId xmlns:p14="http://schemas.microsoft.com/office/powerpoint/2010/main" val="37375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2647406"/>
            <a:ext cx="8596668" cy="1320800"/>
          </a:xfrm>
        </p:spPr>
        <p:txBody>
          <a:bodyPr>
            <a:normAutofit/>
          </a:bodyPr>
          <a:lstStyle/>
          <a:p>
            <a:r>
              <a:rPr lang="es-CR" dirty="0" smtClean="0"/>
              <a:t>Plan de mejora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526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01189" y="761727"/>
            <a:ext cx="8564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estudio se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realiza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en cumplimiento de las normas y directrices que rigen a las Auditorías Internas del Sector Público emitidas por la Contraloría General de la República.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objetivo se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enfoca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en evaluar la eficiencia y eficacia de la actividad de la Auditoría Interna, así como identificar e implementar oportunidades de mejora.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alcance se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orienta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hacia la obtención y verificación de información relacionada con la calidad de la Auditoría Interna correspondiente al período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2021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y se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utiliza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la metodología y herramientas establecidas en la Directriz para la autoevaluación anual de la calidad emitida por la CGR, obteniéndose una calificación de un </a:t>
            </a: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99%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global.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Adicionalmente, la Auditoría aplica y procesa una encuesta de opinión/satisfacción de la percepción de la actividad de la Auditoría Interna, funcionarios de la Auditoría Interna, obteniéndose resultados satisfactorios.</a:t>
            </a:r>
          </a:p>
          <a:p>
            <a:pPr algn="just"/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Finalmente, la Auditoría entrevista a cuatro Directores y a cuatro Auditados de las que se obtiene un resultado satisfactorio.</a:t>
            </a:r>
          </a:p>
        </p:txBody>
      </p:sp>
    </p:spTree>
    <p:extLst>
      <p:ext uri="{BB962C8B-B14F-4D97-AF65-F5344CB8AC3E}">
        <p14:creationId xmlns:p14="http://schemas.microsoft.com/office/powerpoint/2010/main" val="35812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1559" y="1288398"/>
            <a:ext cx="10515600" cy="1325562"/>
          </a:xfrm>
        </p:spPr>
        <p:txBody>
          <a:bodyPr/>
          <a:lstStyle/>
          <a:p>
            <a:pPr algn="ctr"/>
            <a:r>
              <a:rPr lang="es-CR" dirty="0" smtClean="0"/>
              <a:t>Resultados de las encuestas de percepción</a:t>
            </a:r>
            <a:endParaRPr lang="es-CR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410" y="2832033"/>
            <a:ext cx="2422824" cy="362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9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600" b="1" dirty="0"/>
              <a:t>Resultados de la encuesta aplicada </a:t>
            </a:r>
            <a:r>
              <a:rPr lang="es-CR" sz="3600" b="1" dirty="0" smtClean="0"/>
              <a:t>a los auditores periodo de 2021</a:t>
            </a:r>
            <a:endParaRPr lang="es-CR" sz="3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927463" y="1815737"/>
            <a:ext cx="9065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La Auditoría obtiene respuesta de la totalidad de los auditores:</a:t>
            </a:r>
            <a:endParaRPr lang="es-CR" dirty="0"/>
          </a:p>
          <a:p>
            <a:r>
              <a:rPr lang="es-CR" dirty="0"/>
              <a:t> </a:t>
            </a:r>
          </a:p>
          <a:p>
            <a:endParaRPr lang="es-CR" dirty="0"/>
          </a:p>
        </p:txBody>
      </p:sp>
      <p:graphicFrame>
        <p:nvGraphicFramePr>
          <p:cNvPr id="5" name="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1333829"/>
              </p:ext>
            </p:extLst>
          </p:nvPr>
        </p:nvGraphicFramePr>
        <p:xfrm>
          <a:off x="207781" y="2135641"/>
          <a:ext cx="10504986" cy="4565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42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Resultados de la entrevista a miembros de Junta Directiva</a:t>
            </a:r>
            <a:endParaRPr lang="es-CR" dirty="0"/>
          </a:p>
        </p:txBody>
      </p:sp>
      <p:sp>
        <p:nvSpPr>
          <p:cNvPr id="4" name="Rectángulo 3"/>
          <p:cNvSpPr/>
          <p:nvPr/>
        </p:nvSpPr>
        <p:spPr>
          <a:xfrm>
            <a:off x="997131" y="2117919"/>
            <a:ext cx="87346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¿Qué opina sobre la comunicación entre la AI y la JD?</a:t>
            </a: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canal de comunicación está en el más alto nivel de lo que es gobernanza, reporta en forma directa o independiente.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Muy transparente a comunicación ha sido constante y fluida.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Han tratado de informar a la junta de estudios y hallazgos.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Hay confianza y mucha satisfacción.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Fluida transparente oportuna.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La comunicación es necesaria y nos ha alertado cuando lo ha considerado.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3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miembros de Junta Directiva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892629" y="1694383"/>
            <a:ext cx="914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2.  ¿Qué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opinión tiene sobre los servicios de AI?</a:t>
            </a: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Cuando se ha sentido que es algo relevante lo lleva a junta, es importante porque la junta lo toma en serio.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Los informes han sido de mucha orientación, el criterio de la auditoría, aunque no vinculante siempre se toma y se respeta.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Es un departamento que hace su labor de manera profesional empática y respetuosa. Excelente hay muy buena opinión suya y del equipo.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Es un lujo que la institución se da.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Un equipo muy robusto, y muy profesional.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Rebasan lo esperado, algunas oportunidades han alertado en temas como por ejemplo sobre las inconvenientes del CST.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Son servicios y alertas que pone a la JD para mejorar y exigir.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Lo que ha visto es que los servicios tienen incidencia positiva sobre las decisiones de la JD.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Cuando el campanazo viene de la Auditoría estamos seguros que son muy profesionales y no muestran ninguna persecución ni obstaculizar. 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6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miembros de Junta Directiva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11574" y="2296159"/>
            <a:ext cx="98058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3.  ¿Qué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opinión tiene sobre el apoyo que puede dar la Auditoría para el desempeño de sus funciones de la institución? ¿Y en que podríamos mejorar? </a:t>
            </a: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La función de alertar se está cumpliendo.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Ha sido buena la apertura, cuando identifica alguna situación.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Muy valioso.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criterio de auditoría es muy creíble.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Le da a uno seguridad y protección.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respeto se lo ha ganado el departamento con las intervenciones oportunas.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Satisfactorio.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miembros de Junta Directiva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41443" y="2061028"/>
            <a:ext cx="966844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4.  ¿Qué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opinión tiene sobre el nivel de profesionalismo, independencia y objetividad del equipo de AI? </a:t>
            </a: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Sobre las presentaciones o cuando lo reemplazan es un equipo que cumple a cabalidad esas características.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El más alto y buen criterio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El </a:t>
            </a: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profesionalismo para hacer la labor de forma empática es inmenso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Excelente, independencia intachable, no los he visto fraternizando se han definido como personas muy correctas.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Muy bien en todos los aspectos. 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La objetividad e independencia es absoluta.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Resultados de la entrevista a miembros de Junta Directiva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35428" y="2494392"/>
            <a:ext cx="9505406" cy="1502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s-CR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5.  ¿Hay </a:t>
            </a: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alguna situación que desee comentar sobre la confidencialidad del equipo al realizar su trabajo? </a:t>
            </a:r>
          </a:p>
          <a:p>
            <a:pPr marL="457200" algn="just"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Se percibe una confidencialidad extrema.</a:t>
            </a:r>
            <a:endParaRPr lang="es-C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CR" dirty="0">
                <a:latin typeface="Arial" panose="020B0604020202020204" pitchFamily="34" charset="0"/>
                <a:ea typeface="Times New Roman" panose="02020603050405020304" pitchFamily="18" charset="0"/>
              </a:rPr>
              <a:t>La confidencialidad es absoluta.</a:t>
            </a:r>
            <a:endParaRPr lang="es-C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cess 06 16x9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ebuchet">
      <a:maj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A589D7FF-DDF0-44B8-813A-7F04D200EB77}" vid="{0DC349F0-9361-4B1E-A3DD-E2A51C30BB18}"/>
    </a:ext>
  </a:extLst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ebuchet">
      <a:maj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ebuchet">
      <a:maj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osted Glas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16DB0B0-9E89-4ED9-9ACC-968D0BD42E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Diapositiva SmartArt de lista vertical de imágenes (multicolor sobre blanco), panorámica</Template>
  <TotalTime>0</TotalTime>
  <Words>1188</Words>
  <Application>Microsoft Office PowerPoint</Application>
  <PresentationFormat>Panorámica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</vt:lpstr>
      <vt:lpstr>Calibri</vt:lpstr>
      <vt:lpstr>Courier New</vt:lpstr>
      <vt:lpstr>Symbol</vt:lpstr>
      <vt:lpstr>Times New Roman</vt:lpstr>
      <vt:lpstr>Trebuchet</vt:lpstr>
      <vt:lpstr>Trebuchet MS</vt:lpstr>
      <vt:lpstr>Wingdings 3</vt:lpstr>
      <vt:lpstr>Process 06 16x9</vt:lpstr>
      <vt:lpstr>Faceta</vt:lpstr>
      <vt:lpstr>Presentación de PowerPoint</vt:lpstr>
      <vt:lpstr>Presentación de PowerPoint</vt:lpstr>
      <vt:lpstr>Resultados de las encuestas de percepción</vt:lpstr>
      <vt:lpstr>Resultados de la encuesta aplicada a los auditores periodo de 2021</vt:lpstr>
      <vt:lpstr>Resultados de la entrevista a miembros de Junta Directiva</vt:lpstr>
      <vt:lpstr>Resultados de la entrevista a miembros de Junta Directiva</vt:lpstr>
      <vt:lpstr>Resultados de la entrevista a miembros de Junta Directiva</vt:lpstr>
      <vt:lpstr>Resultados de la entrevista a miembros de Junta Directiva</vt:lpstr>
      <vt:lpstr>Resultados de la entrevista a miembros de Junta Directiva</vt:lpstr>
      <vt:lpstr>Resultados de la entrevista a Jefaturas Auditadas</vt:lpstr>
      <vt:lpstr>Resultados de la entrevista a Jefaturas Auditadas</vt:lpstr>
      <vt:lpstr>Resultados de la entrevista a Jefaturas Auditadas</vt:lpstr>
      <vt:lpstr>Resultados de la entrevista a Jefaturas Auditadas</vt:lpstr>
      <vt:lpstr>Resultados de revisión de los PT de auditoría 2021:</vt:lpstr>
      <vt:lpstr>Plan de mejora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2016-03-11T16:18:44Z</dcterms:created>
  <dcterms:modified xsi:type="dcterms:W3CDTF">2022-05-05T17:52:35Z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TC028888949991</vt:lpwstr>
  </property>
</Properties>
</file>